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  <p:sldMasterId id="2147483677" r:id="rId2"/>
    <p:sldMasterId id="2147483701" r:id="rId3"/>
    <p:sldMasterId id="2147483704" r:id="rId4"/>
  </p:sldMasterIdLst>
  <p:notesMasterIdLst>
    <p:notesMasterId r:id="rId31"/>
  </p:notesMasterIdLst>
  <p:sldIdLst>
    <p:sldId id="256" r:id="rId5"/>
    <p:sldId id="266" r:id="rId6"/>
    <p:sldId id="267" r:id="rId7"/>
    <p:sldId id="268" r:id="rId8"/>
    <p:sldId id="275" r:id="rId9"/>
    <p:sldId id="269" r:id="rId10"/>
    <p:sldId id="270" r:id="rId11"/>
    <p:sldId id="271" r:id="rId12"/>
    <p:sldId id="272" r:id="rId13"/>
    <p:sldId id="278" r:id="rId14"/>
    <p:sldId id="277" r:id="rId15"/>
    <p:sldId id="280" r:id="rId16"/>
    <p:sldId id="284" r:id="rId17"/>
    <p:sldId id="285" r:id="rId18"/>
    <p:sldId id="286" r:id="rId19"/>
    <p:sldId id="283" r:id="rId20"/>
    <p:sldId id="282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20" autoAdjust="0"/>
    <p:restoredTop sz="96327"/>
  </p:normalViewPr>
  <p:slideViewPr>
    <p:cSldViewPr snapToGrid="0">
      <p:cViewPr varScale="1">
        <p:scale>
          <a:sx n="114" d="100"/>
          <a:sy n="114" d="100"/>
        </p:scale>
        <p:origin x="200" y="3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276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22FB0-BA0A-094A-B366-990E7B7E163E}" type="datetimeFigureOut">
              <a:rPr kumimoji="1" lang="zh-SG" altLang="en-US" smtClean="0"/>
              <a:t>21/06/22</a:t>
            </a:fld>
            <a:endParaRPr kumimoji="1" lang="zh-SG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SG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88A048-95F8-FE4F-A06D-DC9FFEADA173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46435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2022/6/21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303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1E5E8-D7B2-F9CC-5CB0-7C34F1E3A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0B47BF-F058-95C0-2F13-44DDC3CC4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D72CF0-386D-2C93-F78E-DED26304E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44F83C-A7E3-0BB3-C4FB-4AF29B7D7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58E66D-335B-4DF5-BD78-1453359C9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260258-C650-85B7-A285-8DCD1B30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0E5D9-4692-CC42-8E49-5CF3488F6496}" type="datetimeFigureOut">
              <a:rPr kumimoji="1" lang="zh-SG" altLang="en-US" smtClean="0"/>
              <a:t>21/06/22</a:t>
            </a:fld>
            <a:endParaRPr kumimoji="1" lang="zh-SG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1C94B2-D9D7-C87D-5AC5-7E7817BE6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SG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F712F8-420D-5D10-D589-2DF210B8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8C9269-5530-D142-A49C-2B584D8AAF7A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83120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64CC6-A398-D490-8C34-1A7231C7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FAE24A-1A89-CC12-D892-B08FCA0900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0E5D9-4692-CC42-8E49-5CF3488F6496}" type="datetimeFigureOut">
              <a:rPr kumimoji="1" lang="zh-SG" altLang="en-US" smtClean="0"/>
              <a:t>21/06/22</a:t>
            </a:fld>
            <a:endParaRPr kumimoji="1" lang="zh-SG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92144E-9D7B-3853-5306-A555ED80F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SG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93385B-A521-B5CB-FE8D-E94EAD6CB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8C9269-5530-D142-A49C-2B584D8AAF7A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3054385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0130E6C-A318-3DE5-8D94-937A683FD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0E5D9-4692-CC42-8E49-5CF3488F6496}" type="datetimeFigureOut">
              <a:rPr kumimoji="1" lang="zh-SG" altLang="en-US" smtClean="0"/>
              <a:t>21/06/22</a:t>
            </a:fld>
            <a:endParaRPr kumimoji="1" lang="zh-SG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676E5E-87A4-C41D-0472-CDF7A5F1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SG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36254A-8D10-4969-3402-04E8F5ED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8C9269-5530-D142-A49C-2B584D8AAF7A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728759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E8645-3698-DA34-9E54-1051C055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AEE47A-442D-781C-2303-5AE4CCE0B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117675-F39F-8BB6-69D2-7406526BC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B9E27A-9FEF-6BF4-E339-7D1B2D27EC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0E5D9-4692-CC42-8E49-5CF3488F6496}" type="datetimeFigureOut">
              <a:rPr kumimoji="1" lang="zh-SG" altLang="en-US" smtClean="0"/>
              <a:t>21/06/22</a:t>
            </a:fld>
            <a:endParaRPr kumimoji="1"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61A95D-4591-B306-7461-42728059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206AF6-7762-E671-FDA2-4ED5CDD6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8C9269-5530-D142-A49C-2B584D8AAF7A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3439493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C3735-3ABD-B22B-F524-85DB8E805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C59810-3F21-2123-68BA-570AFDC0B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SG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84E23F-F0AC-E6B4-FC47-7B62446C8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84415A-0D93-1E18-FA2A-B59853A49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0E5D9-4692-CC42-8E49-5CF3488F6496}" type="datetimeFigureOut">
              <a:rPr kumimoji="1" lang="zh-SG" altLang="en-US" smtClean="0"/>
              <a:t>21/06/22</a:t>
            </a:fld>
            <a:endParaRPr kumimoji="1"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06FE49-68EA-9247-9A3B-EA24CECD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CA1615-ADAD-5A4C-3A36-ECB9EB6DE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8C9269-5530-D142-A49C-2B584D8AAF7A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4095104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08159-5EF5-3CB9-14A1-783AAC2E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651E9D-AC51-AB12-981F-0B19078F1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C3E11C-2952-765F-45D5-CF83B46E3A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0E5D9-4692-CC42-8E49-5CF3488F6496}" type="datetimeFigureOut">
              <a:rPr kumimoji="1" lang="zh-SG" altLang="en-US" smtClean="0"/>
              <a:t>21/06/22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38CB09-E827-51AF-9727-588282FE2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81048-02F1-65CC-BC83-D2C3ABD3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8C9269-5530-D142-A49C-2B584D8AAF7A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521462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C2E08B6-4C2A-A697-8927-AEE1FD2948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0A779F-2D66-E5EE-F0BB-F71A60CFD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23E777-9B54-73A3-A153-A35505A0D0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0E5D9-4692-CC42-8E49-5CF3488F6496}" type="datetimeFigureOut">
              <a:rPr kumimoji="1" lang="zh-SG" altLang="en-US" smtClean="0"/>
              <a:t>21/06/22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9DEFFB-145F-BD22-9BC9-972262D5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DE31B3-27A9-16CA-79CE-A741C43F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8C9269-5530-D142-A49C-2B584D8AAF7A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2544366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920240"/>
            <a:ext cx="8331200" cy="128016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12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4753" y="3291841"/>
            <a:ext cx="8331200" cy="73152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1920">
                <a:solidFill>
                  <a:srgbClr val="0E1D5F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4"/>
            <a:ext cx="3234421" cy="1371592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 flipV="1">
            <a:off x="2732859" y="-2"/>
            <a:ext cx="9459141" cy="1371601"/>
            <a:chOff x="970331" y="0"/>
            <a:chExt cx="2797210" cy="450670"/>
          </a:xfrm>
          <a:solidFill>
            <a:srgbClr val="C5CBDD"/>
          </a:solidFill>
        </p:grpSpPr>
        <p:sp>
          <p:nvSpPr>
            <p:cNvPr id="15" name="Rectangle 14"/>
            <p:cNvSpPr/>
            <p:nvPr userDrawn="1"/>
          </p:nvSpPr>
          <p:spPr>
            <a:xfrm>
              <a:off x="1235075" y="1"/>
              <a:ext cx="2532466" cy="45066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 dirty="0"/>
            </a:p>
          </p:txBody>
        </p:sp>
        <p:sp>
          <p:nvSpPr>
            <p:cNvPr id="16" name="Trapezoid 15"/>
            <p:cNvSpPr/>
            <p:nvPr userDrawn="1"/>
          </p:nvSpPr>
          <p:spPr>
            <a:xfrm>
              <a:off x="970331" y="0"/>
              <a:ext cx="538043" cy="450669"/>
            </a:xfrm>
            <a:prstGeom prst="trapezoid">
              <a:avLst>
                <a:gd name="adj" fmla="val 32923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</p:grpSp>
      <p:sp>
        <p:nvSpPr>
          <p:cNvPr id="13" name="Isosceles Triangle 12"/>
          <p:cNvSpPr/>
          <p:nvPr userDrawn="1"/>
        </p:nvSpPr>
        <p:spPr>
          <a:xfrm flipV="1">
            <a:off x="2732859" y="-6096"/>
            <a:ext cx="501559" cy="768096"/>
          </a:xfrm>
          <a:prstGeom prst="triangle">
            <a:avLst>
              <a:gd name="adj" fmla="val 50001"/>
            </a:avLst>
          </a:prstGeom>
          <a:solidFill>
            <a:srgbClr val="E1D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</p:spTree>
    <p:extLst>
      <p:ext uri="{BB962C8B-B14F-4D97-AF65-F5344CB8AC3E}">
        <p14:creationId xmlns:p14="http://schemas.microsoft.com/office/powerpoint/2010/main" val="397211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solidFill>
          <a:srgbClr val="DDE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rgbClr val="C5CB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/>
          </a:p>
        </p:txBody>
      </p:sp>
      <p:grpSp>
        <p:nvGrpSpPr>
          <p:cNvPr id="9" name="Group 8"/>
          <p:cNvGrpSpPr/>
          <p:nvPr userDrawn="1"/>
        </p:nvGrpSpPr>
        <p:grpSpPr>
          <a:xfrm flipV="1">
            <a:off x="1077525" y="-2"/>
            <a:ext cx="11114475" cy="540803"/>
            <a:chOff x="970331" y="0"/>
            <a:chExt cx="8335874" cy="450670"/>
          </a:xfrm>
          <a:solidFill>
            <a:srgbClr val="DDE0EA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1235075" y="1"/>
              <a:ext cx="8071130" cy="45066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 dirty="0"/>
            </a:p>
          </p:txBody>
        </p:sp>
        <p:sp>
          <p:nvSpPr>
            <p:cNvPr id="13" name="Trapezoid 12"/>
            <p:cNvSpPr/>
            <p:nvPr userDrawn="1"/>
          </p:nvSpPr>
          <p:spPr>
            <a:xfrm>
              <a:off x="970331" y="0"/>
              <a:ext cx="538043" cy="450669"/>
            </a:xfrm>
            <a:prstGeom prst="trapezoid">
              <a:avLst>
                <a:gd name="adj" fmla="val 32923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293775" y="2372284"/>
            <a:ext cx="8442892" cy="182880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algn="l">
              <a:lnSpc>
                <a:spcPct val="80000"/>
              </a:lnSpc>
              <a:defRPr sz="4800" b="1" cap="all">
                <a:solidFill>
                  <a:srgbClr val="0F154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3775" y="4383964"/>
            <a:ext cx="8442892" cy="73152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2305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064C8-C943-5ECA-522D-89B6C3405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D724B0-893E-FEAE-9E20-EC3E070EAD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69494D-F487-DCA5-6147-FE1117010A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80B042-FF2D-1A45-B12E-729471604E71}" type="datetimeFigureOut">
              <a:rPr kumimoji="1" lang="zh-SG" altLang="en-US" smtClean="0"/>
              <a:t>21/06/22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224031-598B-5309-362A-594AD82F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19600A-E722-E68C-31DE-B6F3518B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010A1F-071D-C34A-9365-173F2099FFEE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27870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557177-AFCB-CFF5-A000-EE9EC5F9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74DA77-CCAB-B708-3F1A-A4A0A5141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75634F-F725-6AAD-CD87-1319693FA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80B042-FF2D-1A45-B12E-729471604E71}" type="datetimeFigureOut">
              <a:rPr kumimoji="1" lang="zh-SG" altLang="en-US" smtClean="0"/>
              <a:t>21/06/22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0BCA85-CBFC-6FC6-43AE-91A74821F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8987C2-A9D0-72A5-C1CE-9B14F381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010A1F-071D-C34A-9365-173F2099FFEE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3885862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95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8B0D9-18B9-CBC2-A4D8-5A4A22660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30BFEB-2575-2BD6-76F5-B48C12BD2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CF1E51-208D-5087-8F28-F732C6A31A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0E5D9-4692-CC42-8E49-5CF3488F6496}" type="datetimeFigureOut">
              <a:rPr kumimoji="1" lang="zh-SG" altLang="en-US" smtClean="0"/>
              <a:t>21/06/22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869796-4D29-0445-FF39-F2283A40E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7DAEC4-9A49-91BF-9100-33904C10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8C9269-5530-D142-A49C-2B584D8AAF7A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822718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CA07B-14DF-ED91-8978-F829F3511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19D9DF-3D21-9FE4-A10E-86F7F690A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DCF05D-38AA-563A-467D-6C698D59E4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0E5D9-4692-CC42-8E49-5CF3488F6496}" type="datetimeFigureOut">
              <a:rPr kumimoji="1" lang="zh-SG" altLang="en-US" smtClean="0"/>
              <a:t>21/06/22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DFC86C-FD8D-AA23-F897-E27251767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1B0010-A70E-1D38-D6A4-F1D44F99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8C9269-5530-D142-A49C-2B584D8AAF7A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3607714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ACDB9-7542-ECCD-06FD-C762E050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485F53-79D7-7C57-0B71-A0590EA99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69979A-5F32-7E71-6DAA-93769E6DE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AA1DDB-2635-22CD-FD39-083828FD18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0E5D9-4692-CC42-8E49-5CF3488F6496}" type="datetimeFigureOut">
              <a:rPr kumimoji="1" lang="zh-SG" altLang="en-US" smtClean="0"/>
              <a:t>21/06/22</a:t>
            </a:fld>
            <a:endParaRPr kumimoji="1"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BAE302-E3BB-BCB4-5506-D5DD5568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30ED0F-0F6D-ABE9-1389-3B13F69F2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8C9269-5530-D142-A49C-2B584D8AAF7A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275744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>
            <a:extLst>
              <a:ext uri="{FF2B5EF4-FFF2-40B4-BE49-F238E27FC236}">
                <a16:creationId xmlns:a16="http://schemas.microsoft.com/office/drawing/2014/main" id="{783DF210-0D64-6BD4-69E1-C37DBFA5D6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4"/>
            <a:ext cx="3234421" cy="1371592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FBB2B315-164B-DF8C-8C9C-EF12ADFB04A9}"/>
              </a:ext>
            </a:extLst>
          </p:cNvPr>
          <p:cNvGrpSpPr/>
          <p:nvPr userDrawn="1"/>
        </p:nvGrpSpPr>
        <p:grpSpPr>
          <a:xfrm flipV="1">
            <a:off x="2732859" y="-2"/>
            <a:ext cx="9459141" cy="1371601"/>
            <a:chOff x="970331" y="0"/>
            <a:chExt cx="2797210" cy="450670"/>
          </a:xfrm>
          <a:solidFill>
            <a:srgbClr val="C5CBDD"/>
          </a:solidFill>
        </p:grpSpPr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49A3D3A6-D55A-36EF-AC3D-1EDEE6478BD5}"/>
                </a:ext>
              </a:extLst>
            </p:cNvPr>
            <p:cNvSpPr/>
            <p:nvPr userDrawn="1"/>
          </p:nvSpPr>
          <p:spPr>
            <a:xfrm>
              <a:off x="1235075" y="1"/>
              <a:ext cx="2532466" cy="45066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 dirty="0"/>
            </a:p>
          </p:txBody>
        </p:sp>
        <p:sp>
          <p:nvSpPr>
            <p:cNvPr id="13" name="Trapezoid 15">
              <a:extLst>
                <a:ext uri="{FF2B5EF4-FFF2-40B4-BE49-F238E27FC236}">
                  <a16:creationId xmlns:a16="http://schemas.microsoft.com/office/drawing/2014/main" id="{33BC5361-5EC2-0149-23D6-FAAA65191258}"/>
                </a:ext>
              </a:extLst>
            </p:cNvPr>
            <p:cNvSpPr/>
            <p:nvPr userDrawn="1"/>
          </p:nvSpPr>
          <p:spPr>
            <a:xfrm>
              <a:off x="970331" y="0"/>
              <a:ext cx="538043" cy="450669"/>
            </a:xfrm>
            <a:prstGeom prst="trapezoid">
              <a:avLst>
                <a:gd name="adj" fmla="val 32923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</p:grpSp>
      <p:sp>
        <p:nvSpPr>
          <p:cNvPr id="14" name="Isosceles Triangle 12">
            <a:extLst>
              <a:ext uri="{FF2B5EF4-FFF2-40B4-BE49-F238E27FC236}">
                <a16:creationId xmlns:a16="http://schemas.microsoft.com/office/drawing/2014/main" id="{08FC29F3-1F93-EB5A-F939-CD3967FFE89C}"/>
              </a:ext>
            </a:extLst>
          </p:cNvPr>
          <p:cNvSpPr/>
          <p:nvPr userDrawn="1"/>
        </p:nvSpPr>
        <p:spPr>
          <a:xfrm flipV="1">
            <a:off x="2732859" y="1"/>
            <a:ext cx="501560" cy="685798"/>
          </a:xfrm>
          <a:prstGeom prst="triangle">
            <a:avLst/>
          </a:prstGeom>
          <a:solidFill>
            <a:srgbClr val="E1D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</p:spTree>
    <p:extLst>
      <p:ext uri="{BB962C8B-B14F-4D97-AF65-F5344CB8AC3E}">
        <p14:creationId xmlns:p14="http://schemas.microsoft.com/office/powerpoint/2010/main" val="286679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1F3C67F7-206B-470A-B35C-3343832AD392}"/>
              </a:ext>
            </a:extLst>
          </p:cNvPr>
          <p:cNvSpPr txBox="1">
            <a:spLocks/>
          </p:cNvSpPr>
          <p:nvPr userDrawn="1"/>
        </p:nvSpPr>
        <p:spPr>
          <a:xfrm>
            <a:off x="609600" y="1920240"/>
            <a:ext cx="8331200" cy="128016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20" b="1" i="0" kern="120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6B519244-8863-A2AC-47F5-9ED7484591B3}"/>
              </a:ext>
            </a:extLst>
          </p:cNvPr>
          <p:cNvSpPr txBox="1">
            <a:spLocks/>
          </p:cNvSpPr>
          <p:nvPr userDrawn="1"/>
        </p:nvSpPr>
        <p:spPr>
          <a:xfrm>
            <a:off x="824753" y="3291841"/>
            <a:ext cx="8331200" cy="73152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20" kern="1200">
                <a:solidFill>
                  <a:srgbClr val="0E1D5F"/>
                </a:solidFill>
                <a:latin typeface="+mn-lt"/>
                <a:ea typeface="+mn-ea"/>
                <a:cs typeface="+mn-cs"/>
              </a:defRPr>
            </a:lvl1pPr>
            <a:lvl2pPr marL="54864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add subtitle</a:t>
            </a:r>
            <a:endParaRPr lang="en-US" dirty="0"/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874162E1-5B4F-CE0F-B34A-FFC3502C45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4"/>
            <a:ext cx="3234421" cy="1371592"/>
          </a:xfrm>
          <a:prstGeom prst="rect">
            <a:avLst/>
          </a:prstGeom>
        </p:spPr>
      </p:pic>
      <p:grpSp>
        <p:nvGrpSpPr>
          <p:cNvPr id="24" name="Group 11">
            <a:extLst>
              <a:ext uri="{FF2B5EF4-FFF2-40B4-BE49-F238E27FC236}">
                <a16:creationId xmlns:a16="http://schemas.microsoft.com/office/drawing/2014/main" id="{A7456D48-4DED-708D-AF9A-E31667421274}"/>
              </a:ext>
            </a:extLst>
          </p:cNvPr>
          <p:cNvGrpSpPr/>
          <p:nvPr userDrawn="1"/>
        </p:nvGrpSpPr>
        <p:grpSpPr>
          <a:xfrm flipV="1">
            <a:off x="2732859" y="-2"/>
            <a:ext cx="9459141" cy="1371601"/>
            <a:chOff x="970331" y="0"/>
            <a:chExt cx="2797210" cy="450670"/>
          </a:xfrm>
          <a:solidFill>
            <a:srgbClr val="C5CBDD"/>
          </a:solidFill>
        </p:grpSpPr>
        <p:sp>
          <p:nvSpPr>
            <p:cNvPr id="25" name="Rectangle 14">
              <a:extLst>
                <a:ext uri="{FF2B5EF4-FFF2-40B4-BE49-F238E27FC236}">
                  <a16:creationId xmlns:a16="http://schemas.microsoft.com/office/drawing/2014/main" id="{ED811381-5342-E719-803E-404E5B88EF60}"/>
                </a:ext>
              </a:extLst>
            </p:cNvPr>
            <p:cNvSpPr/>
            <p:nvPr userDrawn="1"/>
          </p:nvSpPr>
          <p:spPr>
            <a:xfrm>
              <a:off x="1235075" y="1"/>
              <a:ext cx="2532466" cy="45066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 dirty="0"/>
            </a:p>
          </p:txBody>
        </p:sp>
        <p:sp>
          <p:nvSpPr>
            <p:cNvPr id="26" name="Trapezoid 15">
              <a:extLst>
                <a:ext uri="{FF2B5EF4-FFF2-40B4-BE49-F238E27FC236}">
                  <a16:creationId xmlns:a16="http://schemas.microsoft.com/office/drawing/2014/main" id="{D6751788-7188-8615-C37D-791E3C82E4C0}"/>
                </a:ext>
              </a:extLst>
            </p:cNvPr>
            <p:cNvSpPr/>
            <p:nvPr userDrawn="1"/>
          </p:nvSpPr>
          <p:spPr>
            <a:xfrm>
              <a:off x="970331" y="0"/>
              <a:ext cx="538043" cy="450669"/>
            </a:xfrm>
            <a:prstGeom prst="trapezoid">
              <a:avLst>
                <a:gd name="adj" fmla="val 32923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</p:grpSp>
      <p:sp>
        <p:nvSpPr>
          <p:cNvPr id="27" name="Isosceles Triangle 12">
            <a:extLst>
              <a:ext uri="{FF2B5EF4-FFF2-40B4-BE49-F238E27FC236}">
                <a16:creationId xmlns:a16="http://schemas.microsoft.com/office/drawing/2014/main" id="{1DCE7B40-184C-C989-602D-76CDD72EF0EC}"/>
              </a:ext>
            </a:extLst>
          </p:cNvPr>
          <p:cNvSpPr/>
          <p:nvPr userDrawn="1"/>
        </p:nvSpPr>
        <p:spPr>
          <a:xfrm flipV="1">
            <a:off x="2732859" y="-6096"/>
            <a:ext cx="501559" cy="768096"/>
          </a:xfrm>
          <a:prstGeom prst="triangle">
            <a:avLst>
              <a:gd name="adj" fmla="val 50001"/>
            </a:avLst>
          </a:prstGeom>
          <a:solidFill>
            <a:srgbClr val="E1D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</p:spTree>
    <p:extLst>
      <p:ext uri="{BB962C8B-B14F-4D97-AF65-F5344CB8AC3E}">
        <p14:creationId xmlns:p14="http://schemas.microsoft.com/office/powerpoint/2010/main" val="177948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1B3C308-ECC4-50C8-3C1D-710C39C1E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330" y="848994"/>
            <a:ext cx="10367870" cy="678360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95E6D57-0EB5-E82B-7229-3E2599CF0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329" y="1600198"/>
            <a:ext cx="10367871" cy="397198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7912F51-9617-BC00-47CB-4B543AE883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87972" y="5672825"/>
            <a:ext cx="3206761" cy="27077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>
                <a:solidFill>
                  <a:srgbClr val="0F1541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74B14E2-EB2E-9C37-5DE6-6FF45603D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0329" y="5672825"/>
            <a:ext cx="4969753" cy="27077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>
                <a:solidFill>
                  <a:srgbClr val="0F154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ACS 2019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BFA2678-B49A-7955-29C3-B28DF4DC1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0913" y="5672825"/>
            <a:ext cx="612531" cy="27077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>
                <a:solidFill>
                  <a:srgbClr val="0F1541"/>
                </a:solidFill>
                <a:latin typeface="Calibri"/>
                <a:cs typeface="Calibri"/>
              </a:defRPr>
            </a:lvl1pPr>
          </a:lstStyle>
          <a:p>
            <a:fld id="{300433A8-B688-449B-9BF8-ABB17690172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40">
            <a:extLst>
              <a:ext uri="{FF2B5EF4-FFF2-40B4-BE49-F238E27FC236}">
                <a16:creationId xmlns:a16="http://schemas.microsoft.com/office/drawing/2014/main" id="{27F62DFD-9C7D-1538-085C-9DC4978F22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5109" cy="620394"/>
          </a:xfrm>
          <a:prstGeom prst="rect">
            <a:avLst/>
          </a:prstGeom>
        </p:spPr>
      </p:pic>
      <p:grpSp>
        <p:nvGrpSpPr>
          <p:cNvPr id="18" name="Group 41">
            <a:extLst>
              <a:ext uri="{FF2B5EF4-FFF2-40B4-BE49-F238E27FC236}">
                <a16:creationId xmlns:a16="http://schemas.microsoft.com/office/drawing/2014/main" id="{6F1716EA-7663-B65C-B13B-8DD71BCF8730}"/>
              </a:ext>
            </a:extLst>
          </p:cNvPr>
          <p:cNvGrpSpPr/>
          <p:nvPr userDrawn="1"/>
        </p:nvGrpSpPr>
        <p:grpSpPr>
          <a:xfrm flipV="1">
            <a:off x="1103980" y="-2"/>
            <a:ext cx="11200080" cy="620392"/>
            <a:chOff x="970331" y="0"/>
            <a:chExt cx="8335874" cy="450670"/>
          </a:xfrm>
          <a:solidFill>
            <a:srgbClr val="C5CBDD"/>
          </a:solidFill>
        </p:grpSpPr>
        <p:sp>
          <p:nvSpPr>
            <p:cNvPr id="19" name="Rectangle 43">
              <a:extLst>
                <a:ext uri="{FF2B5EF4-FFF2-40B4-BE49-F238E27FC236}">
                  <a16:creationId xmlns:a16="http://schemas.microsoft.com/office/drawing/2014/main" id="{2740E496-B8BD-F1A4-AE77-6667CAC90D6D}"/>
                </a:ext>
              </a:extLst>
            </p:cNvPr>
            <p:cNvSpPr/>
            <p:nvPr userDrawn="1"/>
          </p:nvSpPr>
          <p:spPr>
            <a:xfrm>
              <a:off x="1235075" y="1"/>
              <a:ext cx="8071130" cy="45066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rapezoid 44">
              <a:extLst>
                <a:ext uri="{FF2B5EF4-FFF2-40B4-BE49-F238E27FC236}">
                  <a16:creationId xmlns:a16="http://schemas.microsoft.com/office/drawing/2014/main" id="{674D2437-9CF4-F474-B92E-1053E706E44F}"/>
                </a:ext>
              </a:extLst>
            </p:cNvPr>
            <p:cNvSpPr/>
            <p:nvPr userDrawn="1"/>
          </p:nvSpPr>
          <p:spPr>
            <a:xfrm>
              <a:off x="970331" y="0"/>
              <a:ext cx="538043" cy="450669"/>
            </a:xfrm>
            <a:prstGeom prst="trapezoid">
              <a:avLst>
                <a:gd name="adj" fmla="val 32923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4979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0">
            <a:extLst>
              <a:ext uri="{FF2B5EF4-FFF2-40B4-BE49-F238E27FC236}">
                <a16:creationId xmlns:a16="http://schemas.microsoft.com/office/drawing/2014/main" id="{9DFD7368-E4D9-5ACD-A2B7-20417916236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910"/>
            <a:ext cx="1285109" cy="620394"/>
          </a:xfrm>
          <a:prstGeom prst="rect">
            <a:avLst/>
          </a:prstGeom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53CA8243-2EAE-0171-7436-0AD50C2836E5}"/>
              </a:ext>
            </a:extLst>
          </p:cNvPr>
          <p:cNvSpPr/>
          <p:nvPr userDrawn="1"/>
        </p:nvSpPr>
        <p:spPr>
          <a:xfrm>
            <a:off x="0" y="0"/>
            <a:ext cx="12192000" cy="7477431"/>
          </a:xfrm>
          <a:prstGeom prst="rect">
            <a:avLst/>
          </a:prstGeom>
          <a:solidFill>
            <a:srgbClr val="C5CB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40">
            <a:extLst>
              <a:ext uri="{FF2B5EF4-FFF2-40B4-BE49-F238E27FC236}">
                <a16:creationId xmlns:a16="http://schemas.microsoft.com/office/drawing/2014/main" id="{03D5548D-55F7-7A1A-E981-97D124510D5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48"/>
            <a:ext cx="1285109" cy="620394"/>
          </a:xfrm>
          <a:prstGeom prst="rect">
            <a:avLst/>
          </a:prstGeom>
        </p:spPr>
      </p:pic>
      <p:grpSp>
        <p:nvGrpSpPr>
          <p:cNvPr id="14" name="Group 8">
            <a:extLst>
              <a:ext uri="{FF2B5EF4-FFF2-40B4-BE49-F238E27FC236}">
                <a16:creationId xmlns:a16="http://schemas.microsoft.com/office/drawing/2014/main" id="{EDBA0CCD-EEAB-68E6-A560-387F209D706C}"/>
              </a:ext>
            </a:extLst>
          </p:cNvPr>
          <p:cNvGrpSpPr/>
          <p:nvPr userDrawn="1"/>
        </p:nvGrpSpPr>
        <p:grpSpPr>
          <a:xfrm flipV="1">
            <a:off x="1081602" y="-15372"/>
            <a:ext cx="11286180" cy="620393"/>
            <a:chOff x="1007473" y="-753333"/>
            <a:chExt cx="8464654" cy="450669"/>
          </a:xfrm>
          <a:solidFill>
            <a:srgbClr val="DDE0EA"/>
          </a:solidFill>
        </p:grpSpPr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F3DF614F-EFEC-C9C3-1A23-AE559CB99698}"/>
                </a:ext>
              </a:extLst>
            </p:cNvPr>
            <p:cNvSpPr/>
            <p:nvPr userDrawn="1"/>
          </p:nvSpPr>
          <p:spPr>
            <a:xfrm>
              <a:off x="1400997" y="-753333"/>
              <a:ext cx="8071130" cy="45066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rapezoid 12">
              <a:extLst>
                <a:ext uri="{FF2B5EF4-FFF2-40B4-BE49-F238E27FC236}">
                  <a16:creationId xmlns:a16="http://schemas.microsoft.com/office/drawing/2014/main" id="{B9D12A47-5F33-0A8F-188A-7F48685942C9}"/>
                </a:ext>
              </a:extLst>
            </p:cNvPr>
            <p:cNvSpPr/>
            <p:nvPr userDrawn="1"/>
          </p:nvSpPr>
          <p:spPr>
            <a:xfrm>
              <a:off x="1007473" y="-753333"/>
              <a:ext cx="538043" cy="450669"/>
            </a:xfrm>
            <a:prstGeom prst="trapezoid">
              <a:avLst>
                <a:gd name="adj" fmla="val 32923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4954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30400" y="2460568"/>
            <a:ext cx="8331200" cy="1280160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dirty="0">
                <a:latin typeface="+mj-lt"/>
              </a:rPr>
              <a:t>Financial Data Science Group Project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666917" y="5390805"/>
            <a:ext cx="8331200" cy="731520"/>
          </a:xfrm>
        </p:spPr>
        <p:txBody>
          <a:bodyPr/>
          <a:lstStyle/>
          <a:p>
            <a:r>
              <a:rPr lang="en-US" altLang="zh-CN" dirty="0"/>
              <a:t>Group member:</a:t>
            </a:r>
          </a:p>
          <a:p>
            <a:r>
              <a:rPr lang="en-US" altLang="zh-CN" dirty="0"/>
              <a:t>Deng Qiuyun, Jeriel Wong, Ma Qiyuan, Qian Yutao, Zeng Taili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299AAC3-5ED6-654F-CC9F-D8B306587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46" y="1865269"/>
            <a:ext cx="3707573" cy="13583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BFEF37-04D4-9183-8AB8-6936E96B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542" y="1459854"/>
            <a:ext cx="7035825" cy="39382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EF38EA-84B2-9BDE-566C-B70D7631A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6" y="3455119"/>
            <a:ext cx="3506433" cy="1070385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4A79D2B8-9BE5-4A8B-0109-4C94868BAC22}"/>
              </a:ext>
            </a:extLst>
          </p:cNvPr>
          <p:cNvSpPr txBox="1">
            <a:spLocks/>
          </p:cNvSpPr>
          <p:nvPr/>
        </p:nvSpPr>
        <p:spPr>
          <a:xfrm>
            <a:off x="729712" y="963419"/>
            <a:ext cx="9144000" cy="607473"/>
          </a:xfrm>
          <a:prstGeom prst="rect">
            <a:avLst/>
          </a:prstGeom>
        </p:spPr>
        <p:txBody>
          <a:bodyPr vert="horz" lIns="0" tIns="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Calibri" panose="020F0502020204030204" charset="0"/>
                <a:cs typeface="Calibri" panose="020F0502020204030204" charset="0"/>
              </a:rPr>
              <a:t>Log Signal-Close OLS and Cointegration Analysis</a:t>
            </a:r>
          </a:p>
          <a:p>
            <a:endParaRPr lang="zh-CN" altLang="en-US" sz="320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489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B3AA360-94C4-2479-503B-77DC06991B14}"/>
              </a:ext>
            </a:extLst>
          </p:cNvPr>
          <p:cNvSpPr txBox="1"/>
          <p:nvPr/>
        </p:nvSpPr>
        <p:spPr>
          <a:xfrm>
            <a:off x="4583724" y="2967335"/>
            <a:ext cx="2645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5400" dirty="0">
                <a:latin typeface="+mj-lt"/>
              </a:rPr>
              <a:t>Project 2</a:t>
            </a:r>
            <a:endParaRPr kumimoji="1" lang="zh-SG" alt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182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6614-E9F8-0833-3550-6CA835C34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6365"/>
            <a:ext cx="10515600" cy="1325563"/>
          </a:xfrm>
        </p:spPr>
        <p:txBody>
          <a:bodyPr/>
          <a:lstStyle/>
          <a:p>
            <a:r>
              <a:rPr lang="en-SG" sz="3200" dirty="0">
                <a:latin typeface="+mn-lt"/>
              </a:rPr>
              <a:t>Top 5 Stats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440381A0-92AD-5241-0542-3EAE04E69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88" y="1449146"/>
            <a:ext cx="5179512" cy="517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37BEA-B5ED-AD16-FE0D-24F59132F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458" y="1558571"/>
            <a:ext cx="6344254" cy="1735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72F6F-96E8-5477-711A-062F3929D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626" y="3602153"/>
            <a:ext cx="6362085" cy="19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99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F218-D7E7-D3CC-3528-593633509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10961"/>
            <a:ext cx="10515600" cy="1325563"/>
          </a:xfrm>
        </p:spPr>
        <p:txBody>
          <a:bodyPr/>
          <a:lstStyle/>
          <a:p>
            <a:r>
              <a:rPr lang="en-SG" sz="3200" dirty="0">
                <a:latin typeface="+mn-lt"/>
              </a:rPr>
              <a:t>Wage Distribution – Across Years (2011 – 2014)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84124-13A3-50ED-890B-85B18DDC3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058" y="1788791"/>
            <a:ext cx="6053886" cy="1067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6F5E55-9315-999C-4641-A8693CB4D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057" y="2751976"/>
            <a:ext cx="6053885" cy="1067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95A19A-8DC9-507F-FC6E-5BC206035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058" y="3734215"/>
            <a:ext cx="6053885" cy="1067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577FFD-0950-88A6-8612-17AF648D7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057" y="4791911"/>
            <a:ext cx="6053886" cy="10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74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73BBD9-A503-B908-D541-36E46D5A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563" y="1535589"/>
            <a:ext cx="6053885" cy="1067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919A53-B29A-25DA-2443-6645F2AF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445" y="4820088"/>
            <a:ext cx="6096003" cy="1075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3D11C0-2BFD-CA10-F1F1-8906F149D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034" y="3670215"/>
            <a:ext cx="6064414" cy="1069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1E86D-C0C5-BA74-E652-DFA293CE0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034" y="2687717"/>
            <a:ext cx="6053885" cy="89796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5F31231-8BEE-F104-D61A-5D500C78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05" y="828638"/>
            <a:ext cx="10515600" cy="1325563"/>
          </a:xfrm>
        </p:spPr>
        <p:txBody>
          <a:bodyPr/>
          <a:lstStyle/>
          <a:p>
            <a:r>
              <a:rPr lang="en-SG" sz="3200" dirty="0">
                <a:latin typeface="+mn-lt"/>
              </a:rPr>
              <a:t>Wage Distribution – Across Years (2015 – 2018)</a:t>
            </a:r>
          </a:p>
        </p:txBody>
      </p:sp>
    </p:spTree>
    <p:extLst>
      <p:ext uri="{BB962C8B-B14F-4D97-AF65-F5344CB8AC3E}">
        <p14:creationId xmlns:p14="http://schemas.microsoft.com/office/powerpoint/2010/main" val="452619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71A6DB-6427-6430-AF76-71B7924DC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70" y="4861425"/>
            <a:ext cx="6136899" cy="1068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0AF740-950A-EF44-B7B0-935BAC53D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873" y="2790532"/>
            <a:ext cx="6044681" cy="1065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5E8C71-423C-5913-FA44-7DCDC5EC1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874" y="3825118"/>
            <a:ext cx="6044682" cy="1065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8C748-834A-10A1-313A-A64020265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0667" y="1598845"/>
            <a:ext cx="6210666" cy="10952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2100596-190F-053C-D0E1-27A6FC7F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888" y="820903"/>
            <a:ext cx="10515600" cy="1325563"/>
          </a:xfrm>
        </p:spPr>
        <p:txBody>
          <a:bodyPr/>
          <a:lstStyle/>
          <a:p>
            <a:r>
              <a:rPr lang="en-SG" sz="3200" dirty="0">
                <a:latin typeface="+mn-lt"/>
              </a:rPr>
              <a:t>Wage Distribution – Across Years (2019 – 2022)</a:t>
            </a:r>
          </a:p>
        </p:txBody>
      </p:sp>
    </p:spTree>
    <p:extLst>
      <p:ext uri="{BB962C8B-B14F-4D97-AF65-F5344CB8AC3E}">
        <p14:creationId xmlns:p14="http://schemas.microsoft.com/office/powerpoint/2010/main" val="2181242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3567D-6A2E-456A-E8D2-593918E2E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21" y="777108"/>
            <a:ext cx="10515600" cy="1325563"/>
          </a:xfrm>
        </p:spPr>
        <p:txBody>
          <a:bodyPr/>
          <a:lstStyle/>
          <a:p>
            <a:r>
              <a:rPr lang="en-SG" sz="3200" dirty="0">
                <a:latin typeface="+mn-lt"/>
              </a:rPr>
              <a:t>Median Salary – Across Cities – Across Years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3114382-45D3-E771-4537-8DEBCDECA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41" y="1307347"/>
            <a:ext cx="9057361" cy="548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B3AA360-94C4-2479-503B-77DC06991B14}"/>
              </a:ext>
            </a:extLst>
          </p:cNvPr>
          <p:cNvSpPr txBox="1"/>
          <p:nvPr/>
        </p:nvSpPr>
        <p:spPr>
          <a:xfrm>
            <a:off x="4583724" y="2967335"/>
            <a:ext cx="2645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5400" dirty="0">
                <a:latin typeface="+mj-lt"/>
              </a:rPr>
              <a:t>Project 3</a:t>
            </a:r>
            <a:endParaRPr kumimoji="1" lang="zh-SG" alt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7896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34513" y="1033068"/>
            <a:ext cx="9144000" cy="607473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Calibri" panose="020F0502020204030204" charset="0"/>
                <a:cs typeface="Calibri" panose="020F0502020204030204" charset="0"/>
              </a:rPr>
              <a:t>1. </a:t>
            </a:r>
            <a:r>
              <a:rPr lang="zh-CN" altLang="en-US" sz="3200" dirty="0">
                <a:latin typeface="Calibri" panose="020F0502020204030204" charset="0"/>
                <a:cs typeface="Calibri" panose="020F0502020204030204" charset="0"/>
              </a:rPr>
              <a:t>Which company has the </a:t>
            </a:r>
            <a:r>
              <a:rPr lang="en-US" altLang="zh-CN" sz="3200" dirty="0">
                <a:latin typeface="Calibri" panose="020F0502020204030204" charset="0"/>
                <a:cs typeface="Calibri" panose="020F0502020204030204" charset="0"/>
              </a:rPr>
              <a:t>highest</a:t>
            </a:r>
            <a:r>
              <a:rPr lang="zh-CN" altLang="en-US" sz="3200" dirty="0">
                <a:latin typeface="Calibri" panose="020F0502020204030204" charset="0"/>
                <a:cs typeface="Calibri" panose="020F0502020204030204" charset="0"/>
              </a:rPr>
              <a:t> analyst coverage?</a:t>
            </a:r>
          </a:p>
        </p:txBody>
      </p:sp>
      <p:pic>
        <p:nvPicPr>
          <p:cNvPr id="10" name="内容占位符 9" descr="Q1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82538" y="1640541"/>
            <a:ext cx="6096000" cy="4877394"/>
          </a:xfrm>
          <a:prstGeom prst="rect">
            <a:avLst/>
          </a:prstGeom>
        </p:spPr>
      </p:pic>
      <p:pic>
        <p:nvPicPr>
          <p:cNvPr id="4" name="图片 3" descr="Q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" y="4383405"/>
            <a:ext cx="5486400" cy="3657600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/>
        </p:nvSpPr>
        <p:spPr>
          <a:xfrm>
            <a:off x="6798870" y="2464024"/>
            <a:ext cx="4330065" cy="3606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j-lt"/>
              </a:rPr>
              <a:t>The company that has the highest analyst coverage is ADS GR Equity, and the number of analyst</a:t>
            </a:r>
            <a:r>
              <a:rPr lang="en-US" altLang="zh-CN" dirty="0">
                <a:latin typeface="+mj-lt"/>
              </a:rPr>
              <a:t>s</a:t>
            </a:r>
            <a:r>
              <a:rPr lang="zh-CN" altLang="en-US" dirty="0">
                <a:latin typeface="+mj-lt"/>
              </a:rPr>
              <a:t> is 44.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Q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44" y="1896035"/>
            <a:ext cx="7054215" cy="4409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78524" y="826528"/>
            <a:ext cx="9144000" cy="773672"/>
          </a:xfrm>
        </p:spPr>
        <p:txBody>
          <a:bodyPr/>
          <a:lstStyle/>
          <a:p>
            <a:pPr algn="l"/>
            <a:r>
              <a:rPr lang="en-US" altLang="zh-CN" sz="3200" dirty="0">
                <a:latin typeface="+mn-lt"/>
              </a:rPr>
              <a:t>2. Which analyst covers the most companies?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type="subTitle" idx="1"/>
          </p:nvPr>
        </p:nvSpPr>
        <p:spPr>
          <a:xfrm>
            <a:off x="7779725" y="2933600"/>
            <a:ext cx="3990244" cy="279312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lt"/>
              </a:rPr>
              <a:t>The </a:t>
            </a:r>
            <a:r>
              <a:rPr lang="en-US" altLang="zh-CN" dirty="0">
                <a:latin typeface="+mj-lt"/>
              </a:rPr>
              <a:t>analyst </a:t>
            </a:r>
            <a:r>
              <a:rPr lang="zh-CN" altLang="en-US" dirty="0">
                <a:latin typeface="+mj-lt"/>
              </a:rPr>
              <a:t>that </a:t>
            </a:r>
            <a:r>
              <a:rPr lang="en-US" altLang="zh-CN" dirty="0">
                <a:latin typeface="+mj-lt"/>
              </a:rPr>
              <a:t>covers the most companies</a:t>
            </a:r>
            <a:r>
              <a:rPr lang="zh-CN" altLang="en-US" dirty="0">
                <a:latin typeface="+mj-lt"/>
              </a:rPr>
              <a:t> is Antpagna, and the number of </a:t>
            </a:r>
            <a:r>
              <a:rPr lang="en-US" altLang="zh-CN" dirty="0">
                <a:latin typeface="+mj-lt"/>
              </a:rPr>
              <a:t>companies </a:t>
            </a:r>
            <a:r>
              <a:rPr lang="zh-CN" altLang="en-US" dirty="0">
                <a:latin typeface="+mj-lt"/>
              </a:rPr>
              <a:t>is 206.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B3AA360-94C4-2479-503B-77DC06991B14}"/>
              </a:ext>
            </a:extLst>
          </p:cNvPr>
          <p:cNvSpPr txBox="1"/>
          <p:nvPr/>
        </p:nvSpPr>
        <p:spPr>
          <a:xfrm>
            <a:off x="4583724" y="2967335"/>
            <a:ext cx="2645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5400" dirty="0">
                <a:latin typeface="+mj-lt"/>
              </a:rPr>
              <a:t>Project 1</a:t>
            </a:r>
            <a:endParaRPr kumimoji="1" lang="zh-SG" alt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9116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9870" y="680720"/>
            <a:ext cx="9144000" cy="535622"/>
          </a:xfrm>
        </p:spPr>
        <p:txBody>
          <a:bodyPr/>
          <a:lstStyle/>
          <a:p>
            <a:pPr algn="l"/>
            <a:r>
              <a:rPr lang="en-US" altLang="zh-CN" sz="3200" dirty="0">
                <a:latin typeface="+mn-lt"/>
              </a:rPr>
              <a:t>3.1 Similarity Matrix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38200" y="1348105"/>
            <a:ext cx="5421313" cy="4829175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7245838" y="2338705"/>
            <a:ext cx="4025900" cy="4519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+mj-lt"/>
              </a:rPr>
              <a:t>In this similarity Matrix, we consider all the analysts.</a:t>
            </a:r>
          </a:p>
          <a:p>
            <a:r>
              <a:rPr lang="en-US" altLang="zh-CN" sz="2400" dirty="0">
                <a:latin typeface="+mj-lt"/>
              </a:rPr>
              <a:t>In the next page, we make some restriction on the analysts.</a:t>
            </a:r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3694" y="680720"/>
            <a:ext cx="10027024" cy="650539"/>
          </a:xfrm>
        </p:spPr>
        <p:txBody>
          <a:bodyPr>
            <a:noAutofit/>
          </a:bodyPr>
          <a:lstStyle/>
          <a:p>
            <a:pPr algn="l"/>
            <a:r>
              <a:rPr lang="en-US" altLang="zh-CN" sz="2400" dirty="0">
                <a:latin typeface="+mn-lt"/>
              </a:rPr>
              <a:t>3.2 Restricted to analysts that cover &gt;=3 companies and &lt;=20 companies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r="344"/>
          <a:stretch>
            <a:fillRect/>
          </a:stretch>
        </p:blipFill>
        <p:spPr>
          <a:xfrm>
            <a:off x="895985" y="1483995"/>
            <a:ext cx="5735320" cy="4915535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/>
        </p:nvSpPr>
        <p:spPr>
          <a:xfrm>
            <a:off x="7421685" y="2338705"/>
            <a:ext cx="4025900" cy="4519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+mj-lt"/>
              </a:rPr>
              <a:t>In this matrix, we can see that some </a:t>
            </a:r>
            <a:r>
              <a:rPr lang="en-US" altLang="zh-CN" sz="2400" dirty="0">
                <a:latin typeface="+mj-lt"/>
                <a:sym typeface="+mn-ea"/>
              </a:rPr>
              <a:t>relationships with small similarity </a:t>
            </a:r>
            <a:r>
              <a:rPr lang="en-US" altLang="zh-CN" sz="2400" dirty="0">
                <a:latin typeface="+mj-lt"/>
              </a:rPr>
              <a:t>are eliminated, since extreme company coverage is avoided, similarity with largest number and smallest number disappear as well.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9302" y="744855"/>
            <a:ext cx="9144000" cy="523875"/>
          </a:xfrm>
        </p:spPr>
        <p:txBody>
          <a:bodyPr/>
          <a:lstStyle/>
          <a:p>
            <a:pPr algn="l"/>
            <a:r>
              <a:rPr lang="en-US" altLang="zh-CN" sz="3200" dirty="0">
                <a:latin typeface="+mn-lt"/>
                <a:cs typeface="Calibri" panose="020F0502020204030204" charset="0"/>
              </a:rPr>
              <a:t>4.</a:t>
            </a:r>
            <a:r>
              <a:rPr lang="zh-CN" altLang="en-US" sz="3200" dirty="0">
                <a:latin typeface="+mn-lt"/>
                <a:cs typeface="Calibri" panose="020F0502020204030204" charset="0"/>
              </a:rPr>
              <a:t>Hierarchical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328"/>
          <a:stretch>
            <a:fillRect/>
          </a:stretch>
        </p:blipFill>
        <p:spPr>
          <a:xfrm>
            <a:off x="398585" y="1529007"/>
            <a:ext cx="6664325" cy="4938712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/>
        </p:nvSpPr>
        <p:spPr>
          <a:xfrm>
            <a:off x="7443568" y="3033297"/>
            <a:ext cx="386334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+mj-lt"/>
              </a:rPr>
              <a:t>Ward method shows the best result, since it considers each factor in the most balance way.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8251"/>
          </a:xfrm>
        </p:spPr>
        <p:txBody>
          <a:bodyPr/>
          <a:lstStyle/>
          <a:p>
            <a:pPr algn="l"/>
            <a:r>
              <a:rPr lang="en-US" altLang="zh-CN" sz="3200" dirty="0">
                <a:latin typeface="+mn-lt"/>
                <a:cs typeface="Calibri" panose="020F0502020204030204" charset="0"/>
              </a:rPr>
              <a:t>5.Homogeneous and Heterogeneous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5771" t="7668" r="5446" b="8676"/>
          <a:stretch/>
        </p:blipFill>
        <p:spPr>
          <a:xfrm>
            <a:off x="438149" y="2332977"/>
            <a:ext cx="4362451" cy="3082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7451" t="8079" r="8556" b="5486"/>
          <a:stretch/>
        </p:blipFill>
        <p:spPr>
          <a:xfrm>
            <a:off x="4800600" y="2332977"/>
            <a:ext cx="4181476" cy="32271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1EF2AC-645C-D524-A345-AC6A6A9F3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051" y="2217089"/>
            <a:ext cx="2590800" cy="30829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77837"/>
          </a:xfrm>
        </p:spPr>
        <p:txBody>
          <a:bodyPr/>
          <a:lstStyle/>
          <a:p>
            <a:pPr algn="l"/>
            <a:r>
              <a:rPr lang="en-US" altLang="zh-CN" sz="3200" dirty="0">
                <a:latin typeface="+mn-lt"/>
              </a:rPr>
              <a:t>Colored by Sectors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677124" y="1600199"/>
            <a:ext cx="6056568" cy="479799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77837"/>
          </a:xfrm>
        </p:spPr>
        <p:txBody>
          <a:bodyPr>
            <a:noAutofit/>
          </a:bodyPr>
          <a:lstStyle/>
          <a:p>
            <a:pPr algn="l"/>
            <a:r>
              <a:rPr lang="en-US" altLang="zh-CN" sz="3200" dirty="0">
                <a:latin typeface="+mn-lt"/>
                <a:sym typeface="+mn-ea"/>
              </a:rPr>
              <a:t>Colored by Industry Groups</a:t>
            </a:r>
            <a:endParaRPr lang="zh-CN" altLang="en-US" sz="3200" dirty="0"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435" y="1511935"/>
            <a:ext cx="6447057" cy="476798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zh-CN" sz="4400" dirty="0"/>
              <a:t>Thanks for watching!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EAC5C13-60C6-7296-370D-FD448327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970" y="1920143"/>
            <a:ext cx="6485185" cy="374210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8BB37B0B-7249-028B-834F-5CFE26F3F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712" y="963419"/>
            <a:ext cx="9144000" cy="607473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Calibri" panose="020F0502020204030204" charset="0"/>
                <a:cs typeface="Calibri" panose="020F0502020204030204" charset="0"/>
              </a:rPr>
              <a:t>Data Preview</a:t>
            </a:r>
            <a:endParaRPr lang="zh-CN" altLang="en-US" sz="320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538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AF796D-A598-18E9-434F-B61EE38C8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55" y="1438628"/>
            <a:ext cx="8089900" cy="2870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29FC45-AE7D-7AB0-3A64-F45A60C52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94" y="1913975"/>
            <a:ext cx="8216900" cy="2781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C0CC6E-D688-2046-5F83-BBBBF5928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433" y="2414722"/>
            <a:ext cx="8102600" cy="2755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CDC958-1584-3B33-F2A7-E17A3A905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5434" y="2905478"/>
            <a:ext cx="8229600" cy="2806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EBCDC6-3995-757F-9E74-EF5FD7618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052" y="3304625"/>
            <a:ext cx="8229600" cy="2768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BBAFEF-B724-70E8-FB63-24FA04D2D0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8070" y="3779972"/>
            <a:ext cx="8204200" cy="2832100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AA29AACE-00D1-80C8-2C9F-F545D1CB7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494" y="842085"/>
            <a:ext cx="9144000" cy="607473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Calibri" panose="020F0502020204030204" charset="0"/>
                <a:cs typeface="Calibri" panose="020F0502020204030204" charset="0"/>
              </a:rPr>
              <a:t>Data Preview</a:t>
            </a:r>
            <a:endParaRPr lang="zh-CN" altLang="en-US" sz="320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0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EB1D13D-A923-E8F6-450B-5F47A673D730}"/>
              </a:ext>
            </a:extLst>
          </p:cNvPr>
          <p:cNvGrpSpPr/>
          <p:nvPr/>
        </p:nvGrpSpPr>
        <p:grpSpPr>
          <a:xfrm>
            <a:off x="1521815" y="2445502"/>
            <a:ext cx="3406646" cy="2296979"/>
            <a:chOff x="2221524" y="2746130"/>
            <a:chExt cx="2438400" cy="171156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2760049-E20D-A416-8402-FEA4187FDE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557" t="28834" r="68742" b="18341"/>
            <a:stretch/>
          </p:blipFill>
          <p:spPr>
            <a:xfrm>
              <a:off x="2221524" y="2746130"/>
              <a:ext cx="2438400" cy="1711569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28E3123-C21D-A56F-B731-81ACCC127EE8}"/>
                </a:ext>
              </a:extLst>
            </p:cNvPr>
            <p:cNvSpPr/>
            <p:nvPr/>
          </p:nvSpPr>
          <p:spPr>
            <a:xfrm>
              <a:off x="2614246" y="3428999"/>
              <a:ext cx="996462" cy="5334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D7C593B7-426E-571E-9D7B-B396B31EA072}"/>
              </a:ext>
            </a:extLst>
          </p:cNvPr>
          <p:cNvSpPr txBox="1">
            <a:spLocks/>
          </p:cNvSpPr>
          <p:nvPr/>
        </p:nvSpPr>
        <p:spPr>
          <a:xfrm>
            <a:off x="729712" y="963419"/>
            <a:ext cx="9144000" cy="607473"/>
          </a:xfrm>
          <a:prstGeom prst="rect">
            <a:avLst/>
          </a:prstGeom>
        </p:spPr>
        <p:txBody>
          <a:bodyPr vert="horz" lIns="0" tIns="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Calibri" panose="020F0502020204030204" charset="0"/>
                <a:cs typeface="Calibri" panose="020F0502020204030204" charset="0"/>
              </a:rPr>
              <a:t>Methodology</a:t>
            </a:r>
          </a:p>
          <a:p>
            <a:endParaRPr lang="zh-CN" altLang="en-US" sz="3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1550E07-A63A-EA66-7566-7E46E50ED054}"/>
              </a:ext>
            </a:extLst>
          </p:cNvPr>
          <p:cNvSpPr>
            <a:spLocks noGrp="1"/>
          </p:cNvSpPr>
          <p:nvPr/>
        </p:nvSpPr>
        <p:spPr>
          <a:xfrm>
            <a:off x="6459415" y="1657985"/>
            <a:ext cx="4894385" cy="4519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/>
              <a:t>Rolling Window Sigma Rule </a:t>
            </a:r>
          </a:p>
          <a:p>
            <a:pPr marL="0" indent="0">
              <a:buNone/>
            </a:pPr>
            <a:r>
              <a:rPr lang="en-US" altLang="zh-CN" sz="2400" b="1" dirty="0">
                <a:latin typeface="+mj-lt"/>
              </a:rPr>
              <a:t>1. </a:t>
            </a:r>
            <a:r>
              <a:rPr lang="en-US" altLang="zh-CN" sz="2400" dirty="0">
                <a:latin typeface="+mj-lt"/>
              </a:rPr>
              <a:t>Set a window, calculate the mean and standard deviation of the window.</a:t>
            </a:r>
          </a:p>
          <a:p>
            <a:pPr marL="0" indent="0">
              <a:buNone/>
            </a:pPr>
            <a:r>
              <a:rPr lang="en-US" altLang="zh-CN" sz="2400" b="1" dirty="0">
                <a:latin typeface="+mj-lt"/>
              </a:rPr>
              <a:t>2. </a:t>
            </a:r>
            <a:r>
              <a:rPr lang="en-US" altLang="zh-CN" sz="2400" dirty="0">
                <a:latin typeface="+mj-lt"/>
              </a:rPr>
              <a:t>Determine if the next point is deviated from the mean for a certain times of standard deviation.</a:t>
            </a:r>
          </a:p>
          <a:p>
            <a:pPr marL="0" indent="0">
              <a:buNone/>
            </a:pPr>
            <a:r>
              <a:rPr lang="en-US" altLang="zh-CN" sz="2400" b="1" dirty="0">
                <a:latin typeface="+mj-lt"/>
              </a:rPr>
              <a:t>3. </a:t>
            </a:r>
            <a:r>
              <a:rPr lang="en-US" altLang="zh-CN" sz="2400" dirty="0">
                <a:latin typeface="+mj-lt"/>
              </a:rPr>
              <a:t>If so, replace the outlier with a proposed value,  for example, use the former value or use linear interpolation.</a:t>
            </a:r>
          </a:p>
        </p:txBody>
      </p:sp>
    </p:spTree>
    <p:extLst>
      <p:ext uri="{BB962C8B-B14F-4D97-AF65-F5344CB8AC3E}">
        <p14:creationId xmlns:p14="http://schemas.microsoft.com/office/powerpoint/2010/main" val="194609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85AE6B-1329-3C55-21E0-DC17F27B0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2038350"/>
            <a:ext cx="8191500" cy="27813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055ACD45-5C32-A0F7-6952-EE24073F702E}"/>
              </a:ext>
            </a:extLst>
          </p:cNvPr>
          <p:cNvSpPr txBox="1">
            <a:spLocks/>
          </p:cNvSpPr>
          <p:nvPr/>
        </p:nvSpPr>
        <p:spPr>
          <a:xfrm>
            <a:off x="729712" y="963419"/>
            <a:ext cx="9144000" cy="607473"/>
          </a:xfrm>
          <a:prstGeom prst="rect">
            <a:avLst/>
          </a:prstGeom>
        </p:spPr>
        <p:txBody>
          <a:bodyPr vert="horz" lIns="0" tIns="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Calibri" panose="020F0502020204030204" charset="0"/>
                <a:cs typeface="Calibri" panose="020F0502020204030204" charset="0"/>
              </a:rPr>
              <a:t>Signal Result</a:t>
            </a:r>
          </a:p>
          <a:p>
            <a:endParaRPr lang="zh-CN" altLang="en-US" sz="320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03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DCE525B-853A-D963-8255-BF5425536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2044700"/>
            <a:ext cx="8102600" cy="276860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5FDFA33B-0E23-BB3E-F930-4E577AC6B0E4}"/>
              </a:ext>
            </a:extLst>
          </p:cNvPr>
          <p:cNvSpPr txBox="1">
            <a:spLocks/>
          </p:cNvSpPr>
          <p:nvPr/>
        </p:nvSpPr>
        <p:spPr>
          <a:xfrm>
            <a:off x="729712" y="963419"/>
            <a:ext cx="9144000" cy="607473"/>
          </a:xfrm>
          <a:prstGeom prst="rect">
            <a:avLst/>
          </a:prstGeom>
        </p:spPr>
        <p:txBody>
          <a:bodyPr vert="horz" lIns="0" tIns="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Calibri" panose="020F0502020204030204" charset="0"/>
                <a:cs typeface="Calibri" panose="020F0502020204030204" charset="0"/>
              </a:rPr>
              <a:t>Close Result</a:t>
            </a:r>
            <a:endParaRPr lang="zh-CN" altLang="en-US" sz="320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935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3F11075-335A-9FF0-6248-7491A1183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954" y="1889551"/>
            <a:ext cx="8140700" cy="28194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48AC4519-7561-CD50-8BEC-C74D484B7E81}"/>
              </a:ext>
            </a:extLst>
          </p:cNvPr>
          <p:cNvSpPr txBox="1">
            <a:spLocks/>
          </p:cNvSpPr>
          <p:nvPr/>
        </p:nvSpPr>
        <p:spPr>
          <a:xfrm>
            <a:off x="729712" y="963419"/>
            <a:ext cx="9144000" cy="607473"/>
          </a:xfrm>
          <a:prstGeom prst="rect">
            <a:avLst/>
          </a:prstGeom>
        </p:spPr>
        <p:txBody>
          <a:bodyPr vert="horz" lIns="0" tIns="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Calibri" panose="020F0502020204030204" charset="0"/>
                <a:cs typeface="Calibri" panose="020F0502020204030204" charset="0"/>
              </a:rPr>
              <a:t>Adj Close Result</a:t>
            </a:r>
          </a:p>
          <a:p>
            <a:endParaRPr lang="zh-CN" altLang="en-US" sz="320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6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44BFEE-1657-001C-15CA-5CD7698B1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27" y="1950742"/>
            <a:ext cx="3525074" cy="1478257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63975F23-DC31-3A0E-25F4-583E812D6CB7}"/>
              </a:ext>
            </a:extLst>
          </p:cNvPr>
          <p:cNvSpPr txBox="1">
            <a:spLocks/>
          </p:cNvSpPr>
          <p:nvPr/>
        </p:nvSpPr>
        <p:spPr>
          <a:xfrm>
            <a:off x="729712" y="963419"/>
            <a:ext cx="9144000" cy="607473"/>
          </a:xfrm>
          <a:prstGeom prst="rect">
            <a:avLst/>
          </a:prstGeom>
        </p:spPr>
        <p:txBody>
          <a:bodyPr vert="horz" lIns="0" tIns="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Calibri" panose="020F0502020204030204" charset="0"/>
                <a:cs typeface="Calibri" panose="020F0502020204030204" charset="0"/>
              </a:rPr>
              <a:t>Signal-Close OLS and Cointegration Analysis</a:t>
            </a:r>
          </a:p>
          <a:p>
            <a:endParaRPr lang="zh-CN" altLang="en-US" sz="320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B52448-DB98-DFE3-B6E5-197C79AC6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65" y="1396448"/>
            <a:ext cx="7139553" cy="40651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A07821-A523-40C3-6C03-1EB0F4399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26" y="3937753"/>
            <a:ext cx="3376759" cy="100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50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DViY2JkMjU3NGYzZTEwMzZmMGFkZWViYmNkYWU3NDIifQ==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326</Words>
  <Application>Microsoft Macintosh PowerPoint</Application>
  <PresentationFormat>宽屏</PresentationFormat>
  <Paragraphs>38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自定义设计方案</vt:lpstr>
      <vt:lpstr>1_自定义设计方案</vt:lpstr>
      <vt:lpstr>2_自定义设计方案</vt:lpstr>
      <vt:lpstr>3_自定义设计方案</vt:lpstr>
      <vt:lpstr>Financial Data Science Group Project</vt:lpstr>
      <vt:lpstr>PowerPoint 演示文稿</vt:lpstr>
      <vt:lpstr>Data Preview</vt:lpstr>
      <vt:lpstr>Data Preview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Top 5 Stats</vt:lpstr>
      <vt:lpstr>Wage Distribution – Across Years (2011 – 2014)</vt:lpstr>
      <vt:lpstr>Wage Distribution – Across Years (2015 – 2018)</vt:lpstr>
      <vt:lpstr>Wage Distribution – Across Years (2019 – 2022)</vt:lpstr>
      <vt:lpstr>Median Salary – Across Cities – Across Years</vt:lpstr>
      <vt:lpstr>PowerPoint 演示文稿</vt:lpstr>
      <vt:lpstr>1. Which company has the highest analyst coverage?</vt:lpstr>
      <vt:lpstr>2. Which analyst covers the most companies?</vt:lpstr>
      <vt:lpstr>3.1 Similarity Matrix</vt:lpstr>
      <vt:lpstr>3.2 Restricted to analysts that cover &gt;=3 companies and &lt;=20 companies</vt:lpstr>
      <vt:lpstr>4.Hierarchical</vt:lpstr>
      <vt:lpstr>5.Homogeneous and Heterogeneous</vt:lpstr>
      <vt:lpstr>Colored by Sectors</vt:lpstr>
      <vt:lpstr>Colored by Industry Groups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Data Science</dc:title>
  <dc:creator>钱宇韬</dc:creator>
  <cp:lastModifiedBy>Tsang Ken</cp:lastModifiedBy>
  <cp:revision>17</cp:revision>
  <dcterms:created xsi:type="dcterms:W3CDTF">2022-06-19T06:47:00Z</dcterms:created>
  <dcterms:modified xsi:type="dcterms:W3CDTF">2022-06-21T15:40:22Z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E97B6569D02045448D2B91BD076924D2</vt:lpwstr>
  </property>
  <property fmtid="{D5CDD505-2E9C-101B-9397-08002B2CF9AE}" pid="3" name="KSOProductBuildVer">
    <vt:lpwstr>2052-11.1.0.11744</vt:lpwstr>
  </property>
</Properties>
</file>